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7" r:id="rId5"/>
    <p:sldId id="656" r:id="rId6"/>
    <p:sldId id="647" r:id="rId7"/>
    <p:sldId id="648" r:id="rId8"/>
    <p:sldId id="649" r:id="rId9"/>
    <p:sldId id="653" r:id="rId10"/>
    <p:sldId id="652" r:id="rId11"/>
    <p:sldId id="658" r:id="rId12"/>
    <p:sldId id="655" r:id="rId13"/>
    <p:sldId id="628" r:id="rId14"/>
  </p:sldIdLst>
  <p:sldSz cx="9144000" cy="5143500" type="screen16x9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2140"/>
    <a:srgbClr val="FFB27D"/>
    <a:srgbClr val="FB5105"/>
    <a:srgbClr val="FAF5F5"/>
    <a:srgbClr val="FFFFFF"/>
    <a:srgbClr val="1F497D"/>
    <a:srgbClr val="5791D7"/>
    <a:srgbClr val="83AEE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55" autoAdjust="0"/>
    <p:restoredTop sz="96138" autoAdjust="0"/>
  </p:normalViewPr>
  <p:slideViewPr>
    <p:cSldViewPr showGuides="1">
      <p:cViewPr varScale="1">
        <p:scale>
          <a:sx n="138" d="100"/>
          <a:sy n="138" d="100"/>
        </p:scale>
        <p:origin x="96" y="96"/>
      </p:cViewPr>
      <p:guideLst>
        <p:guide orient="horz" pos="162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>
        <p:scale>
          <a:sx n="110" d="100"/>
          <a:sy n="110" d="100"/>
        </p:scale>
        <p:origin x="-2208" y="-58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6797675" cy="100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ctr" anchorCtr="0" compatLnSpc="1">
            <a:prstTxWarp prst="textNoShape">
              <a:avLst/>
            </a:prstTxWarp>
          </a:bodyPr>
          <a:lstStyle>
            <a:lvl1pPr algn="ctr" defTabSz="899562">
              <a:defRPr sz="2400" b="1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BE"/>
              <a:t>European Research Council</a:t>
            </a:r>
            <a:endParaRPr lang="en-US" sz="120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922292"/>
            <a:ext cx="6796070" cy="100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ctr" anchorCtr="0" compatLnSpc="1">
            <a:prstTxWarp prst="textNoShape">
              <a:avLst/>
            </a:prstTxWarp>
          </a:bodyPr>
          <a:lstStyle>
            <a:lvl1pPr algn="ctr" defTabSz="899562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C5E6965-B652-44DC-ABCE-ED0A4C9AC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0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6"/>
            <a:ext cx="2945873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t" anchorCtr="0" compatLnSpc="1">
            <a:prstTxWarp prst="textNoShape">
              <a:avLst/>
            </a:prstTxWarp>
          </a:bodyPr>
          <a:lstStyle>
            <a:lvl1pPr defTabSz="89956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03" y="6"/>
            <a:ext cx="2945873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t" anchorCtr="0" compatLnSpc="1">
            <a:prstTxWarp prst="textNoShape">
              <a:avLst/>
            </a:prstTxWarp>
          </a:bodyPr>
          <a:lstStyle>
            <a:lvl1pPr algn="r" defTabSz="89956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6234"/>
            <a:ext cx="5438783" cy="446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9262"/>
            <a:ext cx="2945873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b" anchorCtr="0" compatLnSpc="1">
            <a:prstTxWarp prst="textNoShape">
              <a:avLst/>
            </a:prstTxWarp>
          </a:bodyPr>
          <a:lstStyle>
            <a:lvl1pPr defTabSz="89956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03" y="9429262"/>
            <a:ext cx="2945873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b" anchorCtr="0" compatLnSpc="1">
            <a:prstTxWarp prst="textNoShape">
              <a:avLst/>
            </a:prstTxWarp>
          </a:bodyPr>
          <a:lstStyle>
            <a:lvl1pPr algn="r" defTabSz="899562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0C349A3-44AF-4E97-9945-9F0AB40C2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8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349A3-44AF-4E97-9945-9F0AB40C2E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0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227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6368" indent="-287064" defTabSz="912227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8258" indent="-229652" defTabSz="912227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7561" indent="-229652" defTabSz="912227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66864" indent="-229652" defTabSz="912227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26167" indent="-229652" defTabSz="9122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85470" indent="-229652" defTabSz="9122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44773" indent="-229652" defTabSz="9122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04077" indent="-229652" defTabSz="9122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FC0189-8E27-42E0-AC54-74B31597245C}" type="slidenum">
              <a:rPr lang="en-US" smtClean="0"/>
              <a:pPr eaLnBrk="1" hangingPunct="1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7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3BFE1799-D149-6747-83AE-B3A0B8BBB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9564" y="175023"/>
            <a:ext cx="7458075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27D68A-120C-3B4C-A19A-EC7DCD37AD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85214"/>
            <a:ext cx="560898" cy="38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3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  <a:lvl2pPr>
              <a:defRPr>
                <a:solidFill>
                  <a:srgbClr val="002140"/>
                </a:solidFill>
              </a:defRPr>
            </a:lvl2pPr>
            <a:lvl3pPr>
              <a:defRPr>
                <a:solidFill>
                  <a:srgbClr val="002140"/>
                </a:solidFill>
              </a:defRPr>
            </a:lvl3pPr>
            <a:lvl4pPr>
              <a:defRPr>
                <a:solidFill>
                  <a:srgbClr val="002140"/>
                </a:solidFill>
              </a:defRPr>
            </a:lvl4pPr>
            <a:lvl5pPr>
              <a:defRPr>
                <a:solidFill>
                  <a:srgbClr val="0021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DE5407-72F7-9549-A5F8-3B9CF198E712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95536" y="987574"/>
            <a:ext cx="1656184" cy="0"/>
          </a:xfrm>
          <a:prstGeom prst="line">
            <a:avLst/>
          </a:prstGeom>
          <a:ln>
            <a:solidFill>
              <a:srgbClr val="00338D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62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864" y="1356123"/>
            <a:ext cx="4198937" cy="3612356"/>
          </a:xfrm>
        </p:spPr>
        <p:txBody>
          <a:bodyPr/>
          <a:lstStyle>
            <a:lvl1pPr>
              <a:defRPr sz="1600">
                <a:solidFill>
                  <a:srgbClr val="002140"/>
                </a:solidFill>
              </a:defRPr>
            </a:lvl1pPr>
            <a:lvl2pPr>
              <a:defRPr sz="1600">
                <a:solidFill>
                  <a:srgbClr val="002140"/>
                </a:solidFill>
              </a:defRPr>
            </a:lvl2pPr>
            <a:lvl3pPr>
              <a:defRPr sz="1600">
                <a:solidFill>
                  <a:srgbClr val="002140"/>
                </a:solidFill>
              </a:defRPr>
            </a:lvl3pPr>
            <a:lvl4pPr>
              <a:defRPr sz="1600">
                <a:solidFill>
                  <a:srgbClr val="002140"/>
                </a:solidFill>
              </a:defRPr>
            </a:lvl4pPr>
            <a:lvl5pPr>
              <a:defRPr sz="1600">
                <a:solidFill>
                  <a:srgbClr val="0021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6123"/>
            <a:ext cx="4198938" cy="3612356"/>
          </a:xfrm>
        </p:spPr>
        <p:txBody>
          <a:bodyPr/>
          <a:lstStyle>
            <a:lvl1pPr>
              <a:defRPr sz="1600">
                <a:solidFill>
                  <a:srgbClr val="002140"/>
                </a:solidFill>
              </a:defRPr>
            </a:lvl1pPr>
            <a:lvl2pPr>
              <a:defRPr sz="1600">
                <a:solidFill>
                  <a:srgbClr val="002140"/>
                </a:solidFill>
              </a:defRPr>
            </a:lvl2pPr>
            <a:lvl3pPr>
              <a:defRPr sz="1600">
                <a:solidFill>
                  <a:srgbClr val="002140"/>
                </a:solidFill>
              </a:defRPr>
            </a:lvl3pPr>
            <a:lvl4pPr>
              <a:defRPr sz="1600">
                <a:solidFill>
                  <a:srgbClr val="002140"/>
                </a:solidFill>
              </a:defRPr>
            </a:lvl4pPr>
            <a:lvl5pPr>
              <a:defRPr sz="1600">
                <a:solidFill>
                  <a:srgbClr val="0021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2664A05F-6391-44A8-9EE0-905741D04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8211E414-6681-4A24-9B19-65E4581FB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532814" y="4731544"/>
            <a:ext cx="611187" cy="4119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600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BE" dirty="0"/>
              <a:t>│</a:t>
            </a:r>
            <a:r>
              <a:rPr lang="en-US" dirty="0"/>
              <a:t> </a:t>
            </a:r>
            <a:fld id="{552FA292-C976-4E94-A319-278EC64951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96864" y="1356122"/>
            <a:ext cx="8550275" cy="330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73EDD2B9-815B-BC45-99E5-778454CCB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9564" y="175023"/>
            <a:ext cx="7458075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500A7DD-DA51-9C42-9EFA-B19E5A6512A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7" y="4515973"/>
            <a:ext cx="551652" cy="52786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DA0C689-D4FE-9645-B28C-742CA12A961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2" y="4654455"/>
            <a:ext cx="560898" cy="389384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A42AAF-2C48-1B47-A918-AEE17B0580B4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95536" y="987574"/>
            <a:ext cx="1656184" cy="0"/>
          </a:xfrm>
          <a:prstGeom prst="line">
            <a:avLst/>
          </a:prstGeom>
          <a:ln>
            <a:solidFill>
              <a:srgbClr val="00214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EEA168-78FA-5142-9E4D-890AFC953B4B}"/>
              </a:ext>
            </a:extLst>
          </p:cNvPr>
          <p:cNvCxnSpPr/>
          <p:nvPr userDrawn="1"/>
        </p:nvCxnSpPr>
        <p:spPr bwMode="auto">
          <a:xfrm>
            <a:off x="9144000" y="0"/>
            <a:ext cx="0" cy="5143500"/>
          </a:xfrm>
          <a:prstGeom prst="line">
            <a:avLst/>
          </a:prstGeom>
          <a:ln w="22225">
            <a:solidFill>
              <a:srgbClr val="00214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4" r:id="rId3"/>
    <p:sldLayoutId id="2147483706" r:id="rId4"/>
    <p:sldLayoutId id="2147483707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None/>
        <a:defRPr sz="1800">
          <a:solidFill>
            <a:srgbClr val="FF6600"/>
          </a:solidFill>
          <a:latin typeface="+mn-lt"/>
          <a:ea typeface="ＭＳ Ｐゴシック" charset="0"/>
          <a:cs typeface="ＭＳ Ｐゴシック" charset="0"/>
        </a:defRPr>
      </a:lvl1pPr>
      <a:lvl2pPr marL="966788" indent="-509588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 sz="1600">
          <a:solidFill>
            <a:srgbClr val="002140"/>
          </a:solidFill>
          <a:latin typeface="+mn-lt"/>
          <a:ea typeface="ＭＳ Ｐゴシック" charset="0"/>
        </a:defRPr>
      </a:lvl2pPr>
      <a:lvl3pPr marL="1309688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Char char="•"/>
        <a:defRPr sz="1600">
          <a:solidFill>
            <a:srgbClr val="002140"/>
          </a:solidFill>
          <a:latin typeface="+mn-lt"/>
          <a:ea typeface="ＭＳ Ｐゴシック" charset="0"/>
        </a:defRPr>
      </a:lvl3pPr>
      <a:lvl4pPr marL="1717675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Arial" charset="0"/>
        <a:buChar char="–"/>
        <a:defRPr sz="1600">
          <a:solidFill>
            <a:srgbClr val="002140"/>
          </a:solidFill>
          <a:latin typeface="+mn-lt"/>
          <a:ea typeface="ＭＳ Ｐゴシック" charset="0"/>
        </a:defRPr>
      </a:lvl4pPr>
      <a:lvl5pPr marL="21256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 sz="1600">
          <a:solidFill>
            <a:srgbClr val="002140"/>
          </a:solidFill>
          <a:latin typeface="+mn-lt"/>
          <a:ea typeface="ＭＳ Ｐゴシック" charset="0"/>
        </a:defRPr>
      </a:lvl5pPr>
      <a:lvl6pPr marL="25828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6pPr>
      <a:lvl7pPr marL="30400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7pPr>
      <a:lvl8pPr marL="34972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8pPr>
      <a:lvl9pPr marL="39544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ERC_Research" TargetMode="External"/><Relationship Id="rId13" Type="http://schemas.openxmlformats.org/officeDocument/2006/relationships/hyperlink" Target="https://www.youtube.com/c/EuropeanResearchCouncil" TargetMode="External"/><Relationship Id="rId3" Type="http://schemas.openxmlformats.org/officeDocument/2006/relationships/hyperlink" Target="https://erc.europa.eu/" TargetMode="External"/><Relationship Id="rId7" Type="http://schemas.openxmlformats.org/officeDocument/2006/relationships/hyperlink" Target="https://www.facebook.com/EuropeanResearchCouncil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fo/funding-tenders/opportunities/portal/screen/home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erc.europa.eu/keep-updated-erc" TargetMode="External"/><Relationship Id="rId15" Type="http://schemas.openxmlformats.org/officeDocument/2006/relationships/image" Target="../media/image8.png"/><Relationship Id="rId10" Type="http://schemas.openxmlformats.org/officeDocument/2006/relationships/image" Target="../media/image5.jpeg"/><Relationship Id="rId4" Type="http://schemas.openxmlformats.org/officeDocument/2006/relationships/hyperlink" Target="https://erc.europa.eu/national-contact-points" TargetMode="External"/><Relationship Id="rId9" Type="http://schemas.openxmlformats.org/officeDocument/2006/relationships/hyperlink" Target="https://www.linkedin.com/company/european-research-council" TargetMode="External"/><Relationship Id="rId14" Type="http://schemas.openxmlformats.org/officeDocument/2006/relationships/hyperlink" Target="https://www.youtube.com/channel/UC7_ZP8emRUxHXv-JU4PZp8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fdora.org/resource/european-research-council-erc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sfdora.org/about-dor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hyperlink" Target="https://ec.europa.eu/info/news/process-towards-agreement-reforming-research-assessment-2022-jan-18_en" TargetMode="External"/><Relationship Id="rId4" Type="http://schemas.openxmlformats.org/officeDocument/2006/relationships/hyperlink" Target="https://ec.europa.eu/info/funding-tenders/opportunities/docs/2021-2027/horizon/wp-call/2022/wp_horizon-erc-2022_e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213"/>
          <p:cNvSpPr>
            <a:spLocks noChangeAspect="1" noChangeShapeType="1"/>
          </p:cNvSpPr>
          <p:nvPr/>
        </p:nvSpPr>
        <p:spPr bwMode="gray">
          <a:xfrm>
            <a:off x="5311775" y="1945393"/>
            <a:ext cx="0" cy="2371813"/>
          </a:xfrm>
          <a:prstGeom prst="line">
            <a:avLst/>
          </a:prstGeom>
          <a:noFill/>
          <a:ln w="9525">
            <a:solidFill>
              <a:srgbClr val="00214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43574" name="Rectangle 214"/>
          <p:cNvSpPr>
            <a:spLocks noChangeArrowheads="1"/>
          </p:cNvSpPr>
          <p:nvPr/>
        </p:nvSpPr>
        <p:spPr bwMode="gray">
          <a:xfrm>
            <a:off x="107505" y="2294572"/>
            <a:ext cx="5089350" cy="197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FF6600"/>
                </a:solidFill>
              </a:rPr>
              <a:t>ERC </a:t>
            </a:r>
            <a:r>
              <a:rPr lang="en-US" dirty="0">
                <a:solidFill>
                  <a:srgbClr val="FF6600"/>
                </a:solidFill>
              </a:rPr>
              <a:t>and DORA principles – </a:t>
            </a:r>
            <a:endParaRPr lang="en-US" dirty="0" smtClean="0">
              <a:solidFill>
                <a:srgbClr val="FF6600"/>
              </a:solidFill>
            </a:endParaRPr>
          </a:p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FF6600"/>
                </a:solidFill>
              </a:rPr>
              <a:t>commitment </a:t>
            </a:r>
            <a:r>
              <a:rPr lang="en-US" dirty="0">
                <a:solidFill>
                  <a:srgbClr val="FF6600"/>
                </a:solidFill>
              </a:rPr>
              <a:t>and </a:t>
            </a:r>
            <a:r>
              <a:rPr lang="en-US" dirty="0" smtClean="0">
                <a:solidFill>
                  <a:srgbClr val="FF6600"/>
                </a:solidFill>
              </a:rPr>
              <a:t>implementation</a:t>
            </a:r>
            <a:endParaRPr lang="en-GB" dirty="0">
              <a:solidFill>
                <a:srgbClr val="FF6600"/>
              </a:solidFill>
            </a:endParaRPr>
          </a:p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002140"/>
                </a:solidFill>
              </a:rPr>
              <a:t>Dagmar M. Meyer</a:t>
            </a:r>
          </a:p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002140"/>
                </a:solidFill>
              </a:rPr>
              <a:t>ERC Executive Agency</a:t>
            </a:r>
            <a:endParaRPr lang="en-GB" sz="1600" dirty="0">
              <a:solidFill>
                <a:srgbClr val="002140"/>
              </a:solidFill>
            </a:endParaRPr>
          </a:p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002140"/>
                </a:solidFill>
              </a:rPr>
              <a:t>Unit ‘Support to the Scientific Council’</a:t>
            </a:r>
            <a:endParaRPr lang="en-GB" sz="1600" dirty="0">
              <a:solidFill>
                <a:srgbClr val="002140"/>
              </a:solidFill>
            </a:endParaRPr>
          </a:p>
        </p:txBody>
      </p:sp>
      <p:sp>
        <p:nvSpPr>
          <p:cNvPr id="3084" name="Rectangle 215"/>
          <p:cNvSpPr>
            <a:spLocks noChangeArrowheads="1"/>
          </p:cNvSpPr>
          <p:nvPr/>
        </p:nvSpPr>
        <p:spPr bwMode="gray">
          <a:xfrm>
            <a:off x="296863" y="267494"/>
            <a:ext cx="68788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 sz="3600" dirty="0">
                <a:solidFill>
                  <a:srgbClr val="FF6600"/>
                </a:solidFill>
              </a:rPr>
              <a:t>The European Research Council</a:t>
            </a:r>
          </a:p>
          <a:p>
            <a:endParaRPr lang="en-GB" sz="2400" dirty="0">
              <a:solidFill>
                <a:srgbClr val="FF6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90011"/>
            <a:ext cx="2224144" cy="22241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011B26-A92C-454C-B988-3D07C4063149}"/>
              </a:ext>
            </a:extLst>
          </p:cNvPr>
          <p:cNvSpPr txBox="1"/>
          <p:nvPr/>
        </p:nvSpPr>
        <p:spPr>
          <a:xfrm>
            <a:off x="6069993" y="2996005"/>
            <a:ext cx="682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AF5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95DF1A-B112-C241-A369-5326B0D00EA7}"/>
              </a:ext>
            </a:extLst>
          </p:cNvPr>
          <p:cNvSpPr/>
          <p:nvPr/>
        </p:nvSpPr>
        <p:spPr>
          <a:xfrm>
            <a:off x="1143000" y="4812905"/>
            <a:ext cx="68580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GB" sz="1950" b="1" dirty="0">
                <a:solidFill>
                  <a:srgbClr val="FAF5F5"/>
                </a:solidFill>
              </a:rPr>
              <a:t> </a:t>
            </a:r>
          </a:p>
        </p:txBody>
      </p:sp>
      <p:sp>
        <p:nvSpPr>
          <p:cNvPr id="11" name="Line 213">
            <a:extLst>
              <a:ext uri="{FF2B5EF4-FFF2-40B4-BE49-F238E27FC236}">
                <a16:creationId xmlns:a16="http://schemas.microsoft.com/office/drawing/2014/main" id="{04896AD4-2E4B-8D4D-B971-E4702DFF7257}"/>
              </a:ext>
            </a:extLst>
          </p:cNvPr>
          <p:cNvSpPr>
            <a:spLocks noChangeAspect="1" noChangeShapeType="1"/>
          </p:cNvSpPr>
          <p:nvPr/>
        </p:nvSpPr>
        <p:spPr bwMode="gray">
          <a:xfrm rot="5400000">
            <a:off x="4572000" y="-3584426"/>
            <a:ext cx="0" cy="9144000"/>
          </a:xfrm>
          <a:prstGeom prst="line">
            <a:avLst/>
          </a:prstGeom>
          <a:noFill/>
          <a:ln w="9525">
            <a:solidFill>
              <a:srgbClr val="0021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22465" y="345340"/>
            <a:ext cx="1724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altLang="en-US" sz="2400" dirty="0">
                <a:solidFill>
                  <a:srgbClr val="FF6600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42" y="1131591"/>
            <a:ext cx="8799046" cy="1944216"/>
          </a:xfrm>
        </p:spPr>
        <p:txBody>
          <a:bodyPr/>
          <a:lstStyle/>
          <a:p>
            <a:pPr algn="ctr"/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More </a:t>
            </a:r>
            <a:r>
              <a:rPr lang="de-DE" altLang="en-US" sz="1400" dirty="0" err="1">
                <a:solidFill>
                  <a:srgbClr val="002140"/>
                </a:solidFill>
                <a:ea typeface="ＭＳ Ｐゴシック" pitchFamily="34" charset="-128"/>
              </a:rPr>
              <a:t>information</a:t>
            </a:r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: </a:t>
            </a:r>
            <a:r>
              <a:rPr lang="de-DE" altLang="en-US" sz="1400" dirty="0">
                <a:ea typeface="ＭＳ Ｐゴシック" pitchFamily="34" charset="-128"/>
                <a:hlinkClick r:id="rId3"/>
              </a:rPr>
              <a:t>erc.europa.eu</a:t>
            </a:r>
            <a:endParaRPr lang="en-GB" altLang="en-US" sz="1400" dirty="0">
              <a:ea typeface="ＭＳ Ｐゴシック" pitchFamily="34" charset="-128"/>
            </a:endParaRPr>
          </a:p>
          <a:p>
            <a:pPr algn="ctr"/>
            <a:r>
              <a:rPr lang="en-GB" altLang="en-US" sz="1400" dirty="0">
                <a:solidFill>
                  <a:srgbClr val="002140"/>
                </a:solidFill>
                <a:ea typeface="ＭＳ Ｐゴシック" pitchFamily="34" charset="-128"/>
              </a:rPr>
              <a:t>National Contact Point: </a:t>
            </a:r>
            <a:r>
              <a:rPr lang="en-GB" altLang="en-US" sz="1400" dirty="0">
                <a:ea typeface="ＭＳ Ｐゴシック" pitchFamily="34" charset="-128"/>
                <a:hlinkClick r:id="rId4"/>
              </a:rPr>
              <a:t>erc.europa.eu/national-contact-points</a:t>
            </a:r>
            <a:endParaRPr lang="de-DE" altLang="en-US" sz="1400" dirty="0">
              <a:solidFill>
                <a:srgbClr val="FD5C03"/>
              </a:solidFill>
              <a:ea typeface="ＭＳ Ｐゴシック" pitchFamily="34" charset="-128"/>
            </a:endParaRPr>
          </a:p>
          <a:p>
            <a:pPr algn="ctr"/>
            <a:r>
              <a:rPr lang="de-DE" altLang="en-US" sz="1400" dirty="0" err="1">
                <a:solidFill>
                  <a:srgbClr val="002140"/>
                </a:solidFill>
                <a:ea typeface="ＭＳ Ｐゴシック" pitchFamily="34" charset="-128"/>
              </a:rPr>
              <a:t>Sign</a:t>
            </a:r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 </a:t>
            </a:r>
            <a:r>
              <a:rPr lang="de-DE" altLang="en-US" sz="1400" dirty="0" err="1">
                <a:solidFill>
                  <a:srgbClr val="002140"/>
                </a:solidFill>
                <a:ea typeface="ＭＳ Ｐゴシック" pitchFamily="34" charset="-128"/>
              </a:rPr>
              <a:t>up</a:t>
            </a:r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 </a:t>
            </a:r>
            <a:r>
              <a:rPr lang="de-DE" altLang="en-US" sz="1400" dirty="0" err="1">
                <a:solidFill>
                  <a:srgbClr val="002140"/>
                </a:solidFill>
                <a:ea typeface="ＭＳ Ｐゴシック" pitchFamily="34" charset="-128"/>
              </a:rPr>
              <a:t>for</a:t>
            </a:r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 </a:t>
            </a:r>
            <a:r>
              <a:rPr lang="de-DE" altLang="en-US" sz="1400" dirty="0" err="1">
                <a:solidFill>
                  <a:srgbClr val="002140"/>
                </a:solidFill>
                <a:ea typeface="ＭＳ Ｐゴシック" pitchFamily="34" charset="-128"/>
              </a:rPr>
              <a:t>news</a:t>
            </a:r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 </a:t>
            </a:r>
            <a:r>
              <a:rPr lang="de-DE" altLang="en-US" sz="1400" dirty="0" err="1">
                <a:solidFill>
                  <a:srgbClr val="002140"/>
                </a:solidFill>
                <a:ea typeface="ＭＳ Ｐゴシック" pitchFamily="34" charset="-128"/>
              </a:rPr>
              <a:t>alerts</a:t>
            </a:r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: </a:t>
            </a:r>
            <a:r>
              <a:rPr lang="de-DE" altLang="en-US" sz="1400" dirty="0">
                <a:ea typeface="ＭＳ Ｐゴシック" pitchFamily="34" charset="-128"/>
                <a:hlinkClick r:id="rId5"/>
              </a:rPr>
              <a:t>erc.europa.eu/</a:t>
            </a:r>
            <a:r>
              <a:rPr lang="de-DE" altLang="en-US" sz="1400" dirty="0" err="1">
                <a:ea typeface="ＭＳ Ｐゴシック" pitchFamily="34" charset="-128"/>
                <a:hlinkClick r:id="rId5"/>
              </a:rPr>
              <a:t>keep-updated-erc</a:t>
            </a:r>
            <a:endParaRPr lang="de-DE" altLang="en-US" sz="1400" dirty="0">
              <a:ea typeface="ＭＳ Ｐゴシック" pitchFamily="34" charset="-128"/>
            </a:endParaRPr>
          </a:p>
          <a:p>
            <a:r>
              <a:rPr lang="en-GB" altLang="en-US" sz="1400" dirty="0">
                <a:solidFill>
                  <a:srgbClr val="002140"/>
                </a:solidFill>
                <a:ea typeface="ＭＳ Ｐゴシック" pitchFamily="34" charset="-128"/>
              </a:rPr>
              <a:t>Funding &amp; Tender Opportunities: </a:t>
            </a:r>
            <a:r>
              <a:rPr lang="en-GB" altLang="en-US" sz="1400" dirty="0" smtClean="0">
                <a:solidFill>
                  <a:schemeClr val="tx1"/>
                </a:solidFill>
                <a:ea typeface="ＭＳ Ｐゴシック" pitchFamily="34" charset="-128"/>
                <a:hlinkClick r:id="rId6"/>
              </a:rPr>
              <a:t>ec.europa.eu/info/funding-tenders/opportunities/portal/screen/home   </a:t>
            </a:r>
            <a:endParaRPr lang="en-GB" altLang="en-US" sz="1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algn="ctr"/>
            <a:endParaRPr lang="de-DE" altLang="en-US" sz="1400" dirty="0">
              <a:ea typeface="ＭＳ Ｐゴシック" pitchFamily="34" charset="-128"/>
            </a:endParaRPr>
          </a:p>
          <a:p>
            <a:pPr algn="ctr"/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Follow </a:t>
            </a:r>
            <a:r>
              <a:rPr lang="de-DE" altLang="en-US" sz="1400" dirty="0" err="1">
                <a:solidFill>
                  <a:srgbClr val="002140"/>
                </a:solidFill>
                <a:ea typeface="ＭＳ Ｐゴシック" pitchFamily="34" charset="-128"/>
              </a:rPr>
              <a:t>us</a:t>
            </a:r>
            <a:r>
              <a:rPr lang="de-DE" altLang="en-US" sz="1400" dirty="0">
                <a:solidFill>
                  <a:srgbClr val="002140"/>
                </a:solidFill>
                <a:ea typeface="ＭＳ Ｐゴシック" pitchFamily="34" charset="-128"/>
              </a:rPr>
              <a:t> on      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354162" y="2987966"/>
            <a:ext cx="6435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e-DE" altLang="en-US" sz="1400" dirty="0">
                <a:solidFill>
                  <a:srgbClr val="FF6600"/>
                </a:solidFill>
                <a:hlinkClick r:id="rId7"/>
              </a:rPr>
              <a:t>www.facebook.com/EuropeanResearchCouncil</a:t>
            </a:r>
            <a:endParaRPr lang="de-DE" altLang="en-US" sz="1400" dirty="0">
              <a:solidFill>
                <a:srgbClr val="FF6600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419130" y="3576780"/>
            <a:ext cx="62916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e-DE" altLang="en-US" sz="1400" dirty="0" smtClean="0">
                <a:solidFill>
                  <a:srgbClr val="FF6600"/>
                </a:solidFill>
                <a:hlinkClick r:id="rId8"/>
              </a:rPr>
              <a:t>twitter.com/</a:t>
            </a:r>
            <a:r>
              <a:rPr lang="de-DE" altLang="en-US" sz="1400" dirty="0" err="1" smtClean="0">
                <a:solidFill>
                  <a:srgbClr val="FF6600"/>
                </a:solidFill>
                <a:hlinkClick r:id="rId8"/>
              </a:rPr>
              <a:t>ERC_Research</a:t>
            </a:r>
            <a:endParaRPr lang="de-DE" altLang="en-US" sz="1400" dirty="0">
              <a:solidFill>
                <a:srgbClr val="FF6600"/>
              </a:solidFill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252888" y="4161518"/>
            <a:ext cx="66241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e-DE" altLang="en-US" sz="1400" dirty="0">
                <a:solidFill>
                  <a:srgbClr val="FF6600"/>
                </a:solidFill>
                <a:hlinkClick r:id="rId9"/>
              </a:rPr>
              <a:t>www.linkedin.com/company/european-research-council</a:t>
            </a:r>
            <a:endParaRPr lang="de-DE" altLang="en-US" sz="1400" dirty="0">
              <a:solidFill>
                <a:srgbClr val="FF6600"/>
              </a:solidFill>
            </a:endParaRPr>
          </a:p>
        </p:txBody>
      </p:sp>
      <p:pic>
        <p:nvPicPr>
          <p:cNvPr id="8" name="Picture 2" descr="twitt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574" y="3299819"/>
            <a:ext cx="230878" cy="305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faceboo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533" y="2715766"/>
            <a:ext cx="230852" cy="30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LinkedI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574" y="3908715"/>
            <a:ext cx="230852" cy="31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>
            <a:extLst>
              <a:ext uri="{FF2B5EF4-FFF2-40B4-BE49-F238E27FC236}">
                <a16:creationId xmlns:a16="http://schemas.microsoft.com/office/drawing/2014/main" id="{53F1FAC3-43FE-B246-9451-5F9193BAB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888" y="4705215"/>
            <a:ext cx="66241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dirty="0" smtClean="0">
                <a:hlinkClick r:id="rId13"/>
              </a:rPr>
              <a:t>www.youtube.com/c/EuropeanResearchCouncil</a:t>
            </a:r>
            <a:endParaRPr lang="de-DE" altLang="en-US" sz="1400" dirty="0"/>
          </a:p>
        </p:txBody>
      </p:sp>
      <p:pic>
        <p:nvPicPr>
          <p:cNvPr id="13" name="Picture 12">
            <a:hlinkClick r:id="rId14"/>
            <a:extLst>
              <a:ext uri="{FF2B5EF4-FFF2-40B4-BE49-F238E27FC236}">
                <a16:creationId xmlns:a16="http://schemas.microsoft.com/office/drawing/2014/main" id="{C7EC716A-7751-9044-B3E2-AA1AD979D03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574" y="4498256"/>
            <a:ext cx="253067" cy="25306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D1CEE19-73C5-C247-BCBB-8CABB39B3E83}"/>
              </a:ext>
            </a:extLst>
          </p:cNvPr>
          <p:cNvSpPr/>
          <p:nvPr/>
        </p:nvSpPr>
        <p:spPr bwMode="auto">
          <a:xfrm>
            <a:off x="323528" y="915566"/>
            <a:ext cx="1800200" cy="14401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European Research Council – </a:t>
            </a:r>
            <a:r>
              <a:rPr lang="en-US" dirty="0"/>
              <a:t>key features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9622"/>
            <a:ext cx="3240983" cy="2664296"/>
          </a:xfrm>
          <a:solidFill>
            <a:schemeClr val="tx1">
              <a:lumMod val="20000"/>
              <a:lumOff val="80000"/>
            </a:schemeClr>
          </a:solidFill>
          <a:ln>
            <a:solidFill>
              <a:srgbClr val="002140"/>
            </a:solidFill>
          </a:ln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i="1" dirty="0" smtClean="0">
                <a:solidFill>
                  <a:srgbClr val="002140"/>
                </a:solidFill>
              </a:rPr>
              <a:t>The </a:t>
            </a:r>
            <a:r>
              <a:rPr lang="en-US" i="1" dirty="0">
                <a:solidFill>
                  <a:srgbClr val="002140"/>
                </a:solidFill>
              </a:rPr>
              <a:t>ERC awards long-term grants to researchers of any nationality and age, from anywhere in the world, who wish to carry out their research projects in a host institution based in Europe. Scientific excellence is the sole evaluation </a:t>
            </a:r>
            <a:r>
              <a:rPr lang="en-US" i="1" dirty="0" smtClean="0">
                <a:solidFill>
                  <a:srgbClr val="002140"/>
                </a:solidFill>
              </a:rPr>
              <a:t>criterion.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ECDB6CD9-F0C4-48B3-BB06-3EB0C6FFEBC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D0BBB-EF9A-FE4B-9D4C-AE97E1C065C1}"/>
              </a:ext>
            </a:extLst>
          </p:cNvPr>
          <p:cNvSpPr/>
          <p:nvPr/>
        </p:nvSpPr>
        <p:spPr>
          <a:xfrm>
            <a:off x="4211961" y="974360"/>
            <a:ext cx="4392488" cy="385323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lnSpc>
                <a:spcPct val="105000"/>
              </a:lnSpc>
              <a:buClr>
                <a:srgbClr val="F16521"/>
              </a:buClr>
              <a:defRPr/>
            </a:pPr>
            <a:r>
              <a:rPr lang="en-GB" dirty="0">
                <a:solidFill>
                  <a:srgbClr val="FF6600"/>
                </a:solidFill>
              </a:rPr>
              <a:t>Scientific </a:t>
            </a:r>
            <a:r>
              <a:rPr lang="" dirty="0">
                <a:solidFill>
                  <a:srgbClr val="FF6600"/>
                </a:solidFill>
              </a:rPr>
              <a:t>Governance</a:t>
            </a:r>
            <a:r>
              <a:rPr lang="en-GB" dirty="0">
                <a:solidFill>
                  <a:srgbClr val="FF6600"/>
                </a:solidFill>
              </a:rPr>
              <a:t> </a:t>
            </a:r>
          </a:p>
          <a:p>
            <a:pPr marL="214313" indent="-214313">
              <a:lnSpc>
                <a:spcPct val="105000"/>
              </a:lnSpc>
              <a:buClr>
                <a:srgbClr val="F16521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2140"/>
                </a:solidFill>
              </a:rPr>
              <a:t>Independent Scientific Council </a:t>
            </a:r>
            <a:r>
              <a:rPr lang="en-GB" dirty="0" smtClean="0">
                <a:solidFill>
                  <a:srgbClr val="002140"/>
                </a:solidFill>
              </a:rPr>
              <a:t>(22 members); full </a:t>
            </a:r>
            <a:r>
              <a:rPr lang="en-GB" dirty="0">
                <a:solidFill>
                  <a:srgbClr val="002140"/>
                </a:solidFill>
              </a:rPr>
              <a:t>authority over funding strategy</a:t>
            </a:r>
          </a:p>
          <a:p>
            <a:pPr marL="214313" indent="-214313">
              <a:lnSpc>
                <a:spcPct val="105000"/>
              </a:lnSpc>
              <a:buClr>
                <a:srgbClr val="F16521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002140"/>
                </a:solidFill>
              </a:rPr>
              <a:t>Dedicated ERC </a:t>
            </a:r>
            <a:r>
              <a:rPr lang="en-GB" dirty="0">
                <a:solidFill>
                  <a:srgbClr val="002140"/>
                </a:solidFill>
              </a:rPr>
              <a:t>Executive </a:t>
            </a:r>
            <a:r>
              <a:rPr lang="en-GB" dirty="0" smtClean="0">
                <a:solidFill>
                  <a:srgbClr val="002140"/>
                </a:solidFill>
              </a:rPr>
              <a:t>Agency</a:t>
            </a:r>
            <a:endParaRPr lang="en-GB" dirty="0">
              <a:solidFill>
                <a:srgbClr val="002140"/>
              </a:solidFill>
            </a:endParaRPr>
          </a:p>
          <a:p>
            <a:pPr lvl="1" eaLnBrk="1" hangingPunct="1">
              <a:lnSpc>
                <a:spcPct val="105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en-GB" dirty="0">
              <a:solidFill>
                <a:schemeClr val="bg1"/>
              </a:solidFill>
            </a:endParaRPr>
          </a:p>
          <a:p>
            <a:pPr eaLnBrk="1" hangingPunct="1">
              <a:lnSpc>
                <a:spcPct val="105000"/>
              </a:lnSpc>
              <a:buClr>
                <a:srgbClr val="F16521"/>
              </a:buClr>
              <a:defRPr/>
            </a:pPr>
            <a:r>
              <a:rPr lang="en-US" dirty="0">
                <a:solidFill>
                  <a:srgbClr val="FF6600"/>
                </a:solidFill>
              </a:rPr>
              <a:t>Scientific Freedom</a:t>
            </a:r>
          </a:p>
          <a:p>
            <a:pPr marL="214313" indent="-214313">
              <a:lnSpc>
                <a:spcPct val="105000"/>
              </a:lnSpc>
              <a:buClr>
                <a:srgbClr val="F16521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002140"/>
                </a:solidFill>
              </a:rPr>
              <a:t>Support </a:t>
            </a:r>
            <a:r>
              <a:rPr lang="en-GB" dirty="0">
                <a:solidFill>
                  <a:srgbClr val="002140"/>
                </a:solidFill>
              </a:rPr>
              <a:t>to </a:t>
            </a:r>
            <a:r>
              <a:rPr lang="en-GB" dirty="0" smtClean="0">
                <a:solidFill>
                  <a:srgbClr val="002140"/>
                </a:solidFill>
              </a:rPr>
              <a:t>individual scientists (no consortia) </a:t>
            </a:r>
          </a:p>
          <a:p>
            <a:pPr marL="214313" indent="-214313">
              <a:lnSpc>
                <a:spcPct val="105000"/>
              </a:lnSpc>
              <a:buClr>
                <a:srgbClr val="F16521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2140"/>
                </a:solidFill>
              </a:rPr>
              <a:t>N</a:t>
            </a:r>
            <a:r>
              <a:rPr lang="en-GB" dirty="0" smtClean="0">
                <a:solidFill>
                  <a:srgbClr val="002140"/>
                </a:solidFill>
              </a:rPr>
              <a:t>o </a:t>
            </a:r>
            <a:r>
              <a:rPr lang="en-GB" dirty="0">
                <a:solidFill>
                  <a:srgbClr val="002140"/>
                </a:solidFill>
              </a:rPr>
              <a:t>predetermined subjects (bottom-up)</a:t>
            </a:r>
          </a:p>
          <a:p>
            <a:pPr marL="214313" indent="-214313">
              <a:lnSpc>
                <a:spcPct val="105000"/>
              </a:lnSpc>
              <a:buClr>
                <a:srgbClr val="F16521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002140"/>
                </a:solidFill>
              </a:rPr>
              <a:t>All </a:t>
            </a:r>
            <a:r>
              <a:rPr lang="en-GB" dirty="0">
                <a:solidFill>
                  <a:srgbClr val="002140"/>
                </a:solidFill>
              </a:rPr>
              <a:t>fields of science and humanities</a:t>
            </a:r>
          </a:p>
          <a:p>
            <a:pPr marL="214313" indent="-214313">
              <a:lnSpc>
                <a:spcPct val="105000"/>
              </a:lnSpc>
              <a:buClr>
                <a:srgbClr val="F16521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2140"/>
                </a:solidFill>
              </a:rPr>
              <a:t>International </a:t>
            </a:r>
            <a:r>
              <a:rPr lang="en-GB" dirty="0" smtClean="0">
                <a:solidFill>
                  <a:srgbClr val="002140"/>
                </a:solidFill>
              </a:rPr>
              <a:t>peer-review</a:t>
            </a:r>
          </a:p>
          <a:p>
            <a:pPr marL="214313" indent="-214313">
              <a:lnSpc>
                <a:spcPct val="105000"/>
              </a:lnSpc>
              <a:buClr>
                <a:srgbClr val="F16521"/>
              </a:buClr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002140"/>
                </a:solidFill>
              </a:rPr>
              <a:t>Portability of grants</a:t>
            </a:r>
            <a:endParaRPr lang="en-GB" dirty="0">
              <a:solidFill>
                <a:srgbClr val="0021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175023"/>
            <a:ext cx="8537575" cy="678656"/>
          </a:xfrm>
        </p:spPr>
        <p:txBody>
          <a:bodyPr/>
          <a:lstStyle/>
          <a:p>
            <a:r>
              <a:rPr lang="en-US" dirty="0"/>
              <a:t>San Francisco Declaration on Research </a:t>
            </a:r>
            <a:r>
              <a:rPr lang="en-US" dirty="0" smtClean="0"/>
              <a:t>Assessment (DORA)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059582"/>
            <a:ext cx="8208913" cy="3671962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dirty="0" smtClean="0">
                <a:solidFill>
                  <a:srgbClr val="002140"/>
                </a:solidFill>
              </a:rPr>
              <a:t>What is DORA? 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Set of recommendations </a:t>
            </a:r>
            <a:r>
              <a:rPr lang="en-IE" dirty="0" smtClean="0">
                <a:solidFill>
                  <a:srgbClr val="002140"/>
                </a:solidFill>
              </a:rPr>
              <a:t>addressed to funders, research institutions</a:t>
            </a:r>
            <a:r>
              <a:rPr lang="en-IE" dirty="0">
                <a:solidFill>
                  <a:srgbClr val="002140"/>
                </a:solidFill>
              </a:rPr>
              <a:t>, publishers, </a:t>
            </a:r>
            <a:r>
              <a:rPr lang="en-IE" dirty="0" smtClean="0">
                <a:solidFill>
                  <a:srgbClr val="002140"/>
                </a:solidFill>
              </a:rPr>
              <a:t>metrics providers, and researchers</a:t>
            </a:r>
            <a:endParaRPr lang="en-IE" dirty="0">
              <a:solidFill>
                <a:srgbClr val="002140"/>
              </a:solidFill>
            </a:endParaRP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</a:rPr>
              <a:t>Developed by a </a:t>
            </a:r>
            <a:r>
              <a:rPr lang="en-US" dirty="0">
                <a:solidFill>
                  <a:srgbClr val="002140"/>
                </a:solidFill>
              </a:rPr>
              <a:t>group of </a:t>
            </a:r>
            <a:r>
              <a:rPr lang="en-US" dirty="0" smtClean="0">
                <a:solidFill>
                  <a:srgbClr val="002140"/>
                </a:solidFill>
              </a:rPr>
              <a:t>journal editors </a:t>
            </a:r>
            <a:r>
              <a:rPr lang="en-US" dirty="0">
                <a:solidFill>
                  <a:srgbClr val="002140"/>
                </a:solidFill>
              </a:rPr>
              <a:t>and publishers </a:t>
            </a:r>
            <a:r>
              <a:rPr lang="en-US" dirty="0" smtClean="0">
                <a:solidFill>
                  <a:srgbClr val="002140"/>
                </a:solidFill>
              </a:rPr>
              <a:t>at a meeting </a:t>
            </a:r>
            <a:r>
              <a:rPr lang="en-US" dirty="0">
                <a:solidFill>
                  <a:srgbClr val="002140"/>
                </a:solidFill>
              </a:rPr>
              <a:t>of </a:t>
            </a:r>
            <a:r>
              <a:rPr lang="en-US" dirty="0" smtClean="0">
                <a:solidFill>
                  <a:srgbClr val="002140"/>
                </a:solidFill>
              </a:rPr>
              <a:t>the </a:t>
            </a:r>
            <a:r>
              <a:rPr lang="en-US" dirty="0">
                <a:solidFill>
                  <a:srgbClr val="002140"/>
                </a:solidFill>
              </a:rPr>
              <a:t>American Society for Cell Biology </a:t>
            </a:r>
            <a:r>
              <a:rPr lang="en-US" dirty="0" smtClean="0">
                <a:solidFill>
                  <a:srgbClr val="002140"/>
                </a:solidFill>
              </a:rPr>
              <a:t>in </a:t>
            </a:r>
            <a:r>
              <a:rPr lang="en-US" dirty="0">
                <a:solidFill>
                  <a:srgbClr val="002140"/>
                </a:solidFill>
              </a:rPr>
              <a:t>San </a:t>
            </a:r>
            <a:r>
              <a:rPr lang="en-US" dirty="0" smtClean="0">
                <a:solidFill>
                  <a:srgbClr val="002140"/>
                </a:solidFill>
              </a:rPr>
              <a:t>Francisco in 2012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</a:rPr>
              <a:t>Aim: </a:t>
            </a:r>
            <a:r>
              <a:rPr lang="en-US" dirty="0">
                <a:solidFill>
                  <a:srgbClr val="002140"/>
                </a:solidFill>
              </a:rPr>
              <a:t>improve </a:t>
            </a:r>
            <a:r>
              <a:rPr lang="en-US" dirty="0" smtClean="0">
                <a:solidFill>
                  <a:srgbClr val="002140"/>
                </a:solidFill>
              </a:rPr>
              <a:t>the ways in which the </a:t>
            </a:r>
            <a:r>
              <a:rPr lang="en-US" dirty="0">
                <a:solidFill>
                  <a:srgbClr val="002140"/>
                </a:solidFill>
              </a:rPr>
              <a:t>output of scientific research is evaluated</a:t>
            </a:r>
            <a:endParaRPr lang="en-US" dirty="0" smtClean="0">
              <a:solidFill>
                <a:srgbClr val="002140"/>
              </a:solidFill>
            </a:endParaRPr>
          </a:p>
          <a:p>
            <a:pPr marL="285750" indent="-285750">
              <a:lnSpc>
                <a:spcPct val="105000"/>
              </a:lnSpc>
              <a:spcAft>
                <a:spcPts val="0"/>
              </a:spcAft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</a:rPr>
              <a:t>Headline principle: </a:t>
            </a:r>
          </a:p>
          <a:p>
            <a:pPr lvl="1" indent="0">
              <a:lnSpc>
                <a:spcPct val="105000"/>
              </a:lnSpc>
              <a:spcBef>
                <a:spcPts val="1200"/>
              </a:spcBef>
              <a:buNone/>
            </a:pPr>
            <a:r>
              <a:rPr lang="en-US" sz="1800" i="1" dirty="0" smtClean="0">
                <a:solidFill>
                  <a:srgbClr val="002140"/>
                </a:solidFill>
              </a:rPr>
              <a:t>“Do </a:t>
            </a:r>
            <a:r>
              <a:rPr lang="en-US" sz="1800" i="1" dirty="0">
                <a:solidFill>
                  <a:srgbClr val="002140"/>
                </a:solidFill>
              </a:rPr>
              <a:t>not use </a:t>
            </a:r>
            <a:r>
              <a:rPr lang="en-US" sz="1800" i="1" dirty="0">
                <a:solidFill>
                  <a:srgbClr val="FF6600"/>
                </a:solidFill>
              </a:rPr>
              <a:t>journal-based metrics, such as Journal Impact Factors,</a:t>
            </a:r>
            <a:r>
              <a:rPr lang="en-US" sz="1800" i="1" dirty="0">
                <a:solidFill>
                  <a:srgbClr val="002140"/>
                </a:solidFill>
              </a:rPr>
              <a:t> as a surrogate measure of the quality of individual research articles, to assess an individual scientist’s contributions, or in hiring, promotion, or funding decisions</a:t>
            </a:r>
            <a:r>
              <a:rPr lang="en-US" sz="1800" i="1" dirty="0" smtClean="0">
                <a:solidFill>
                  <a:srgbClr val="002140"/>
                </a:solidFill>
              </a:rPr>
              <a:t>.”</a:t>
            </a:r>
          </a:p>
          <a:p>
            <a:pPr marL="285750" indent="-285750">
              <a:buFontTx/>
              <a:buChar char="-"/>
            </a:pPr>
            <a:endParaRPr lang="en-US" sz="2000" dirty="0" smtClean="0">
              <a:solidFill>
                <a:srgbClr val="0021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ECDB6CD9-F0C4-48B3-BB06-3EB0C6FFEB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DORA recommendations to funders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31590"/>
            <a:ext cx="7704856" cy="3308747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i="1" dirty="0" smtClean="0">
                <a:solidFill>
                  <a:srgbClr val="002140"/>
                </a:solidFill>
              </a:rPr>
              <a:t>“Be </a:t>
            </a:r>
            <a:r>
              <a:rPr lang="en-US" i="1" dirty="0">
                <a:solidFill>
                  <a:srgbClr val="002140"/>
                </a:solidFill>
              </a:rPr>
              <a:t>explicit about the criteria used in evaluating the scientific productivity of grant applicants and clearly highlight, especially for early-stage investigators, that the </a:t>
            </a:r>
            <a:r>
              <a:rPr lang="en-US" i="1" dirty="0"/>
              <a:t>scientific content of a paper </a:t>
            </a:r>
            <a:r>
              <a:rPr lang="en-US" i="1" dirty="0">
                <a:solidFill>
                  <a:srgbClr val="002140"/>
                </a:solidFill>
              </a:rPr>
              <a:t>is much more important than publication metrics or the identity of the journal in which it was published</a:t>
            </a:r>
            <a:r>
              <a:rPr lang="en-US" i="1" dirty="0" smtClean="0">
                <a:solidFill>
                  <a:srgbClr val="002140"/>
                </a:solidFill>
              </a:rPr>
              <a:t>.”</a:t>
            </a:r>
            <a:endParaRPr lang="en-US" i="1" dirty="0">
              <a:solidFill>
                <a:srgbClr val="002140"/>
              </a:solidFill>
            </a:endParaRPr>
          </a:p>
          <a:p>
            <a:pPr>
              <a:lnSpc>
                <a:spcPct val="105000"/>
              </a:lnSpc>
              <a:spcBef>
                <a:spcPts val="1200"/>
              </a:spcBef>
            </a:pPr>
            <a:r>
              <a:rPr lang="en-US" i="1" dirty="0" smtClean="0">
                <a:solidFill>
                  <a:srgbClr val="002140"/>
                </a:solidFill>
              </a:rPr>
              <a:t>“For </a:t>
            </a:r>
            <a:r>
              <a:rPr lang="en-US" i="1" dirty="0">
                <a:solidFill>
                  <a:srgbClr val="002140"/>
                </a:solidFill>
              </a:rPr>
              <a:t>the purposes of research assessment, consider the </a:t>
            </a:r>
            <a:r>
              <a:rPr lang="en-US" i="1" dirty="0"/>
              <a:t>value and impact of all research outputs </a:t>
            </a:r>
            <a:r>
              <a:rPr lang="en-US" i="1" dirty="0">
                <a:solidFill>
                  <a:srgbClr val="002140"/>
                </a:solidFill>
              </a:rPr>
              <a:t>(including datasets and software) in addition to research publications, and consider a broad range of impact measures including qualitative indicators of research impact, such as influence on policy and practice</a:t>
            </a:r>
            <a:r>
              <a:rPr lang="en-US" i="1" dirty="0" smtClean="0">
                <a:solidFill>
                  <a:srgbClr val="002140"/>
                </a:solidFill>
              </a:rPr>
              <a:t>.”</a:t>
            </a:r>
            <a:endParaRPr lang="en-US" i="1" dirty="0">
              <a:solidFill>
                <a:srgbClr val="0021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ECDB6CD9-F0C4-48B3-BB06-3EB0C6FFEBC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ERC’s commitment -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4" y="1059582"/>
            <a:ext cx="8263124" cy="3744416"/>
          </a:xfrm>
        </p:spPr>
        <p:txBody>
          <a:bodyPr/>
          <a:lstStyle/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2012: F</a:t>
            </a:r>
            <a:r>
              <a:rPr lang="en-US" dirty="0" err="1" smtClean="0">
                <a:solidFill>
                  <a:srgbClr val="002140"/>
                </a:solidFill>
              </a:rPr>
              <a:t>irst</a:t>
            </a:r>
            <a:r>
              <a:rPr lang="en-US" dirty="0" smtClean="0">
                <a:solidFill>
                  <a:srgbClr val="002140"/>
                </a:solidFill>
              </a:rPr>
              <a:t> discussions of DORA</a:t>
            </a:r>
            <a:r>
              <a:rPr lang="en-IE" dirty="0" smtClean="0">
                <a:solidFill>
                  <a:srgbClr val="002140"/>
                </a:solidFill>
              </a:rPr>
              <a:t>; declaration endorsed by then President </a:t>
            </a:r>
            <a:r>
              <a:rPr lang="en-IE" dirty="0" smtClean="0">
                <a:solidFill>
                  <a:srgbClr val="002140"/>
                </a:solidFill>
              </a:rPr>
              <a:t>Nowotny </a:t>
            </a:r>
            <a:r>
              <a:rPr lang="en-IE" dirty="0" smtClean="0">
                <a:solidFill>
                  <a:srgbClr val="002140"/>
                </a:solidFill>
              </a:rPr>
              <a:t>and several Council members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2019: Intense discussions on alignment between ERC evaluation processes and DORA</a:t>
            </a:r>
          </a:p>
          <a:p>
            <a:pPr marL="893763" lvl="1" indent="-263525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en-IE" sz="1800" i="1" dirty="0" smtClean="0">
                <a:solidFill>
                  <a:srgbClr val="002140"/>
                </a:solidFill>
              </a:rPr>
              <a:t>Scrutiny of documentation and processes: Work Programme text, Information for Applicants, Peer Review Guide, Panel briefings, etc.</a:t>
            </a:r>
          </a:p>
          <a:p>
            <a:pPr marL="893763" lvl="1" indent="-263525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en-IE" sz="1800" i="1" dirty="0" smtClean="0">
                <a:solidFill>
                  <a:srgbClr val="002140"/>
                </a:solidFill>
              </a:rPr>
              <a:t>Conclusion: ERC’s approach broadly in line with DORA principles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Late 2020: Scientific Council decision to endorse DORA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July 2021: Formal endorsement announced </a:t>
            </a:r>
            <a:r>
              <a:rPr lang="en-IE" dirty="0" smtClean="0">
                <a:solidFill>
                  <a:srgbClr val="002140"/>
                </a:solidFill>
              </a:rPr>
              <a:t>concurrent with </a:t>
            </a:r>
            <a:r>
              <a:rPr lang="en-IE" dirty="0" smtClean="0">
                <a:solidFill>
                  <a:srgbClr val="002140"/>
                </a:solidFill>
              </a:rPr>
              <a:t>publication of the Work Programme 2022 </a:t>
            </a:r>
          </a:p>
          <a:p>
            <a:pPr marL="893763" lvl="1" indent="-263525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en-IE" sz="1800" i="1" dirty="0" smtClean="0"/>
              <a:t>S</a:t>
            </a:r>
            <a:r>
              <a:rPr lang="en-IE" sz="1800" i="1" dirty="0" smtClean="0">
                <a:solidFill>
                  <a:srgbClr val="002140"/>
                </a:solidFill>
              </a:rPr>
              <a:t>everal changes in the WP text related to the PI’s track record for further alignment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ECDB6CD9-F0C4-48B3-BB06-3EB0C6FFEBC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1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8006852" cy="678656"/>
          </a:xfrm>
        </p:spPr>
        <p:txBody>
          <a:bodyPr/>
          <a:lstStyle/>
          <a:p>
            <a:r>
              <a:rPr lang="en-US" dirty="0" smtClean="0"/>
              <a:t>Adherence </a:t>
            </a:r>
            <a:r>
              <a:rPr lang="en-US" dirty="0"/>
              <a:t>to </a:t>
            </a:r>
            <a:r>
              <a:rPr lang="en-US" dirty="0" smtClean="0"/>
              <a:t>highest </a:t>
            </a:r>
            <a:r>
              <a:rPr lang="en-US" dirty="0"/>
              <a:t>standards of research </a:t>
            </a:r>
            <a:r>
              <a:rPr lang="en-US" dirty="0" smtClean="0"/>
              <a:t>assessment</a:t>
            </a:r>
            <a:r>
              <a:rPr lang="en-I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7862836" cy="2952328"/>
          </a:xfrm>
        </p:spPr>
        <p:txBody>
          <a:bodyPr/>
          <a:lstStyle/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>
                <a:solidFill>
                  <a:srgbClr val="002140"/>
                </a:solidFill>
              </a:rPr>
              <a:t>E</a:t>
            </a:r>
            <a:r>
              <a:rPr lang="en-US" dirty="0" smtClean="0">
                <a:solidFill>
                  <a:srgbClr val="002140"/>
                </a:solidFill>
              </a:rPr>
              <a:t>valuation </a:t>
            </a:r>
            <a:r>
              <a:rPr lang="en-US" dirty="0">
                <a:solidFill>
                  <a:srgbClr val="002140"/>
                </a:solidFill>
              </a:rPr>
              <a:t>process </a:t>
            </a:r>
            <a:r>
              <a:rPr lang="en-US" dirty="0" smtClean="0">
                <a:solidFill>
                  <a:srgbClr val="002140"/>
                </a:solidFill>
              </a:rPr>
              <a:t>carefully </a:t>
            </a:r>
            <a:r>
              <a:rPr lang="en-US" dirty="0">
                <a:solidFill>
                  <a:srgbClr val="002140"/>
                </a:solidFill>
              </a:rPr>
              <a:t>designed to </a:t>
            </a:r>
            <a:r>
              <a:rPr lang="en-US" dirty="0" smtClean="0">
                <a:solidFill>
                  <a:srgbClr val="002140"/>
                </a:solidFill>
              </a:rPr>
              <a:t>avoid biases e.g. related to  gender</a:t>
            </a:r>
            <a:r>
              <a:rPr lang="en-US" dirty="0">
                <a:solidFill>
                  <a:srgbClr val="002140"/>
                </a:solidFill>
              </a:rPr>
              <a:t>, age, </a:t>
            </a:r>
            <a:r>
              <a:rPr lang="en-US" dirty="0" smtClean="0">
                <a:solidFill>
                  <a:srgbClr val="002140"/>
                </a:solidFill>
              </a:rPr>
              <a:t>nationality, institution of the PI</a:t>
            </a:r>
          </a:p>
          <a:p>
            <a:pPr marL="806450" lvl="1" indent="-271463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en-IE" sz="1800" dirty="0" smtClean="0">
                <a:solidFill>
                  <a:srgbClr val="002140"/>
                </a:solidFill>
              </a:rPr>
              <a:t>Unconscious bias and gender issues carefully addressed in panel briefings</a:t>
            </a:r>
          </a:p>
          <a:p>
            <a:pPr marL="806450" lvl="1" indent="-271463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en-IE" sz="1800" dirty="0" smtClean="0"/>
              <a:t>Different schemes for different career stages</a:t>
            </a:r>
            <a:endParaRPr lang="en-IE" sz="1800" dirty="0" smtClean="0">
              <a:solidFill>
                <a:srgbClr val="002140"/>
              </a:solidFill>
            </a:endParaRPr>
          </a:p>
          <a:p>
            <a:pPr marL="806450" lvl="1" indent="-271463">
              <a:lnSpc>
                <a:spcPct val="105000"/>
              </a:lnSpc>
              <a:buFont typeface="Wingdings" panose="05000000000000000000" pitchFamily="2" charset="2"/>
              <a:buChar char="Ø"/>
            </a:pPr>
            <a:r>
              <a:rPr lang="en-IE" sz="1800" dirty="0" smtClean="0"/>
              <a:t>Host institution not evaluated</a:t>
            </a:r>
            <a:endParaRPr lang="en-US" sz="1800" dirty="0" smtClean="0">
              <a:solidFill>
                <a:srgbClr val="002140"/>
              </a:solidFill>
            </a:endParaRP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</a:rPr>
              <a:t>Career breaks and unconventional </a:t>
            </a:r>
            <a:r>
              <a:rPr lang="en-US" dirty="0">
                <a:solidFill>
                  <a:srgbClr val="002140"/>
                </a:solidFill>
              </a:rPr>
              <a:t>research career </a:t>
            </a:r>
            <a:r>
              <a:rPr lang="en-US" dirty="0" smtClean="0">
                <a:solidFill>
                  <a:srgbClr val="002140"/>
                </a:solidFill>
              </a:rPr>
              <a:t>paths taken into account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</a:rPr>
              <a:t>Evaluations monitored </a:t>
            </a:r>
            <a:r>
              <a:rPr lang="en-US" dirty="0">
                <a:solidFill>
                  <a:srgbClr val="002140"/>
                </a:solidFill>
              </a:rPr>
              <a:t>to guarantee transparency, fairness and </a:t>
            </a:r>
            <a:r>
              <a:rPr lang="en-US" dirty="0" smtClean="0">
                <a:solidFill>
                  <a:srgbClr val="002140"/>
                </a:solidFill>
              </a:rPr>
              <a:t>impartiality</a:t>
            </a: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srgbClr val="0021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ECDB6CD9-F0C4-48B3-BB06-3EB0C6FFEB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8438900" cy="678656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pdated </a:t>
            </a:r>
            <a:r>
              <a:rPr lang="en-US" dirty="0"/>
              <a:t>guidance on </a:t>
            </a:r>
            <a:r>
              <a:rPr lang="en-US" dirty="0" smtClean="0"/>
              <a:t>track </a:t>
            </a:r>
            <a:r>
              <a:rPr lang="en-US" dirty="0"/>
              <a:t>record for </a:t>
            </a:r>
            <a:r>
              <a:rPr lang="en-US" dirty="0" smtClean="0"/>
              <a:t>applicants (WP 2022)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4" y="1125461"/>
            <a:ext cx="7934844" cy="3384376"/>
          </a:xfrm>
        </p:spPr>
        <p:txBody>
          <a:bodyPr/>
          <a:lstStyle/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 smtClean="0"/>
              <a:t>Journal Impact Factor </a:t>
            </a:r>
            <a:r>
              <a:rPr lang="en-US" dirty="0" smtClean="0">
                <a:solidFill>
                  <a:srgbClr val="002140"/>
                </a:solidFill>
              </a:rPr>
              <a:t>no longer accepted among the field relevant bibliometric indicators that may be included with the publications track record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</a:rPr>
              <a:t>Clarification </a:t>
            </a:r>
            <a:r>
              <a:rPr lang="en-US" dirty="0">
                <a:solidFill>
                  <a:srgbClr val="002140"/>
                </a:solidFill>
              </a:rPr>
              <a:t>that </a:t>
            </a:r>
            <a:r>
              <a:rPr lang="en-US" dirty="0" smtClean="0">
                <a:solidFill>
                  <a:srgbClr val="002140"/>
                </a:solidFill>
              </a:rPr>
              <a:t>applicants </a:t>
            </a:r>
            <a:r>
              <a:rPr lang="en-US" dirty="0">
                <a:solidFill>
                  <a:srgbClr val="002140"/>
                </a:solidFill>
              </a:rPr>
              <a:t>are free to include </a:t>
            </a:r>
            <a:r>
              <a:rPr lang="en-US" dirty="0" smtClean="0"/>
              <a:t>any scientific </a:t>
            </a:r>
            <a:r>
              <a:rPr lang="en-US" dirty="0"/>
              <a:t>achievements</a:t>
            </a:r>
            <a:r>
              <a:rPr lang="en-US" dirty="0">
                <a:solidFill>
                  <a:srgbClr val="002140"/>
                </a:solidFill>
              </a:rPr>
              <a:t> they deem relevant </a:t>
            </a:r>
            <a:r>
              <a:rPr lang="en-US" dirty="0" smtClean="0">
                <a:solidFill>
                  <a:srgbClr val="002140"/>
                </a:solidFill>
              </a:rPr>
              <a:t>to </a:t>
            </a:r>
            <a:r>
              <a:rPr lang="en-US" dirty="0">
                <a:solidFill>
                  <a:srgbClr val="002140"/>
                </a:solidFill>
              </a:rPr>
              <a:t>their research field and </a:t>
            </a:r>
            <a:r>
              <a:rPr lang="en-US" dirty="0" smtClean="0">
                <a:solidFill>
                  <a:srgbClr val="002140"/>
                </a:solidFill>
              </a:rPr>
              <a:t>project (no closed list) 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</a:rPr>
              <a:t>Explicit </a:t>
            </a:r>
            <a:r>
              <a:rPr lang="en-US" dirty="0" smtClean="0">
                <a:solidFill>
                  <a:srgbClr val="002140"/>
                </a:solidFill>
              </a:rPr>
              <a:t>mention </a:t>
            </a:r>
            <a:r>
              <a:rPr lang="en-US" dirty="0" smtClean="0">
                <a:solidFill>
                  <a:srgbClr val="002140"/>
                </a:solidFill>
              </a:rPr>
              <a:t>that PIs </a:t>
            </a:r>
            <a:r>
              <a:rPr lang="en-US" dirty="0">
                <a:solidFill>
                  <a:srgbClr val="002140"/>
                </a:solidFill>
              </a:rPr>
              <a:t>can provide a </a:t>
            </a:r>
            <a:r>
              <a:rPr lang="en-US" dirty="0"/>
              <a:t>short narrative </a:t>
            </a:r>
            <a:r>
              <a:rPr lang="en-US" dirty="0">
                <a:solidFill>
                  <a:srgbClr val="002140"/>
                </a:solidFill>
              </a:rPr>
              <a:t>describing the scientific importance of the research outputs and </a:t>
            </a:r>
            <a:r>
              <a:rPr lang="en-US" dirty="0" smtClean="0">
                <a:solidFill>
                  <a:srgbClr val="002140"/>
                </a:solidFill>
              </a:rPr>
              <a:t>their </a:t>
            </a:r>
            <a:r>
              <a:rPr lang="en-US" dirty="0">
                <a:solidFill>
                  <a:srgbClr val="002140"/>
                </a:solidFill>
              </a:rPr>
              <a:t>role </a:t>
            </a:r>
            <a:r>
              <a:rPr lang="en-US" dirty="0" smtClean="0">
                <a:solidFill>
                  <a:srgbClr val="002140"/>
                </a:solidFill>
              </a:rPr>
              <a:t>in them</a:t>
            </a:r>
          </a:p>
          <a:p>
            <a:pPr marL="285750" indent="-285750">
              <a:lnSpc>
                <a:spcPct val="105000"/>
              </a:lnSpc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</a:rPr>
              <a:t>Already in earlier WPs: </a:t>
            </a: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publications </a:t>
            </a:r>
            <a:r>
              <a:rPr lang="en-US" dirty="0">
                <a:solidFill>
                  <a:srgbClr val="002140"/>
                </a:solidFill>
              </a:rPr>
              <a:t>and preprints that can be listed </a:t>
            </a:r>
            <a:r>
              <a:rPr lang="en-US" dirty="0" smtClean="0">
                <a:solidFill>
                  <a:srgbClr val="002140"/>
                </a:solidFill>
              </a:rPr>
              <a:t>limited </a:t>
            </a:r>
            <a:r>
              <a:rPr lang="en-US" dirty="0">
                <a:solidFill>
                  <a:srgbClr val="002140"/>
                </a:solidFill>
              </a:rPr>
              <a:t>to ten (five for Starting Grant applicants</a:t>
            </a:r>
            <a:r>
              <a:rPr lang="en-US" dirty="0" smtClean="0">
                <a:solidFill>
                  <a:srgbClr val="002140"/>
                </a:solidFill>
              </a:rPr>
              <a:t>)</a:t>
            </a:r>
            <a:endParaRPr lang="en-IE" dirty="0" smtClean="0">
              <a:solidFill>
                <a:srgbClr val="002140"/>
              </a:solidFill>
            </a:endParaRPr>
          </a:p>
          <a:p>
            <a:pPr marL="893763" lvl="1" indent="-263525">
              <a:lnSpc>
                <a:spcPct val="105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IE" sz="1800" i="1" dirty="0" smtClean="0">
                <a:solidFill>
                  <a:srgbClr val="002140"/>
                </a:solidFill>
              </a:rPr>
              <a:t>These items directly address DORA recommendations to funders</a:t>
            </a:r>
            <a:endParaRPr lang="en-US" sz="1800" i="1" dirty="0">
              <a:solidFill>
                <a:srgbClr val="0021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ECDB6CD9-F0C4-48B3-BB06-3EB0C6FFEBC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Beyond DORA – ongoing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7488832" cy="3096344"/>
          </a:xfrm>
        </p:spPr>
        <p:txBody>
          <a:bodyPr/>
          <a:lstStyle/>
          <a:p>
            <a:pPr marL="285750" indent="-285750">
              <a:lnSpc>
                <a:spcPct val="105000"/>
              </a:lnSpc>
              <a:spcBef>
                <a:spcPts val="432"/>
              </a:spcBef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Regular discussions with panel chairs on challenges related to DORA implementation and how to tackle them – and moving beyond</a:t>
            </a:r>
          </a:p>
          <a:p>
            <a:pPr marL="285750" indent="-285750">
              <a:lnSpc>
                <a:spcPct val="105000"/>
              </a:lnSpc>
              <a:spcBef>
                <a:spcPts val="432"/>
              </a:spcBef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ERC takes active role in debates related to research assessment at European level</a:t>
            </a:r>
          </a:p>
          <a:p>
            <a:pPr marL="285750" indent="-285750">
              <a:lnSpc>
                <a:spcPct val="105000"/>
              </a:lnSpc>
              <a:spcBef>
                <a:spcPts val="432"/>
              </a:spcBef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Involved in the </a:t>
            </a:r>
            <a:r>
              <a:rPr lang="en-US" dirty="0" smtClean="0">
                <a:solidFill>
                  <a:srgbClr val="002140"/>
                </a:solidFill>
              </a:rPr>
              <a:t>drafting of an ‘Agreement </a:t>
            </a:r>
            <a:r>
              <a:rPr lang="en-US" dirty="0">
                <a:solidFill>
                  <a:srgbClr val="002140"/>
                </a:solidFill>
              </a:rPr>
              <a:t>on </a:t>
            </a:r>
            <a:r>
              <a:rPr lang="en-US" dirty="0" smtClean="0">
                <a:solidFill>
                  <a:srgbClr val="002140"/>
                </a:solidFill>
              </a:rPr>
              <a:t>Reforming Research Assessment’ (process initiated by European Commission</a:t>
            </a:r>
            <a:r>
              <a:rPr lang="en-US" dirty="0">
                <a:solidFill>
                  <a:srgbClr val="002140"/>
                </a:solidFill>
              </a:rPr>
              <a:t>) as </a:t>
            </a:r>
            <a:r>
              <a:rPr lang="en-US" dirty="0" smtClean="0">
                <a:solidFill>
                  <a:srgbClr val="002140"/>
                </a:solidFill>
              </a:rPr>
              <a:t>‘core group’ </a:t>
            </a:r>
            <a:r>
              <a:rPr lang="en-US" dirty="0">
                <a:solidFill>
                  <a:srgbClr val="002140"/>
                </a:solidFill>
              </a:rPr>
              <a:t>member </a:t>
            </a:r>
          </a:p>
          <a:p>
            <a:pPr marL="285750" indent="-285750">
              <a:lnSpc>
                <a:spcPct val="105000"/>
              </a:lnSpc>
              <a:spcBef>
                <a:spcPts val="432"/>
              </a:spcBef>
              <a:buFontTx/>
              <a:buChar char="-"/>
            </a:pPr>
            <a:r>
              <a:rPr lang="en-IE" dirty="0" smtClean="0">
                <a:solidFill>
                  <a:srgbClr val="002140"/>
                </a:solidFill>
              </a:rPr>
              <a:t>Dedicated ‘Task Force on Research Assessment’ of the Scientific Council set up to reflect </a:t>
            </a:r>
            <a:r>
              <a:rPr lang="en-IE" dirty="0" smtClean="0">
                <a:solidFill>
                  <a:srgbClr val="002140"/>
                </a:solidFill>
              </a:rPr>
              <a:t>on whether </a:t>
            </a:r>
            <a:r>
              <a:rPr lang="en-IE" dirty="0" smtClean="0">
                <a:solidFill>
                  <a:srgbClr val="002140"/>
                </a:solidFill>
              </a:rPr>
              <a:t>further adjustments to ERC evaluations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dirty="0" smtClean="0"/>
              <a:t>│</a:t>
            </a:r>
            <a:r>
              <a:rPr lang="en-US" dirty="0" smtClean="0"/>
              <a:t> </a:t>
            </a:r>
            <a:fld id="{ECDB6CD9-F0C4-48B3-BB06-3EB0C6FFEBC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r>
              <a:rPr lang="en-I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4" y="1059582"/>
            <a:ext cx="8263124" cy="396044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rgbClr val="002140"/>
                </a:solidFill>
                <a:ea typeface="ＭＳ Ｐゴシック" pitchFamily="34" charset="-128"/>
                <a:cs typeface="+mn-cs"/>
              </a:rPr>
              <a:t>About </a:t>
            </a:r>
            <a:r>
              <a:rPr lang="en-US" sz="1800" dirty="0">
                <a:solidFill>
                  <a:srgbClr val="002140"/>
                </a:solidFill>
                <a:ea typeface="ＭＳ Ｐゴシック" pitchFamily="34" charset="-128"/>
                <a:cs typeface="+mn-cs"/>
              </a:rPr>
              <a:t>DORA: </a:t>
            </a:r>
            <a:r>
              <a:rPr lang="en-US" sz="1800" dirty="0">
                <a:ea typeface="ＭＳ Ｐゴシック" pitchFamily="34" charset="-128"/>
                <a:cs typeface="+mn-cs"/>
                <a:hlinkClick r:id="rId2"/>
              </a:rPr>
              <a:t>https://</a:t>
            </a:r>
            <a:r>
              <a:rPr lang="en-US" sz="1800" dirty="0" smtClean="0">
                <a:ea typeface="ＭＳ Ｐゴシック" pitchFamily="34" charset="-128"/>
                <a:cs typeface="+mn-cs"/>
                <a:hlinkClick r:id="rId2"/>
              </a:rPr>
              <a:t>sfdora.org/about-dora/</a:t>
            </a:r>
            <a:r>
              <a:rPr lang="en-US" sz="1800" dirty="0" smtClean="0">
                <a:ea typeface="ＭＳ Ｐゴシック" pitchFamily="34" charset="-128"/>
                <a:cs typeface="+mn-cs"/>
              </a:rPr>
              <a:t> </a:t>
            </a:r>
            <a:endParaRPr lang="en-US" dirty="0" smtClean="0">
              <a:ea typeface="ＭＳ Ｐゴシック" pitchFamily="34" charset="-128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rgbClr val="002140"/>
                </a:solidFill>
                <a:ea typeface="ＭＳ Ｐゴシック" pitchFamily="34" charset="-128"/>
                <a:cs typeface="+mn-cs"/>
              </a:rPr>
              <a:t>ERC </a:t>
            </a:r>
            <a:r>
              <a:rPr lang="en-US" sz="1800" dirty="0">
                <a:solidFill>
                  <a:srgbClr val="002140"/>
                </a:solidFill>
                <a:ea typeface="ＭＳ Ｐゴシック" pitchFamily="34" charset="-128"/>
                <a:cs typeface="+mn-cs"/>
              </a:rPr>
              <a:t>page </a:t>
            </a:r>
            <a:r>
              <a:rPr lang="en-US" sz="1800" dirty="0" smtClean="0">
                <a:solidFill>
                  <a:srgbClr val="002140"/>
                </a:solidFill>
                <a:ea typeface="ＭＳ Ｐゴシック" pitchFamily="34" charset="-128"/>
                <a:cs typeface="+mn-cs"/>
              </a:rPr>
              <a:t>in the DORA resource library: </a:t>
            </a:r>
            <a:r>
              <a:rPr lang="en-US" sz="1800" dirty="0">
                <a:ea typeface="ＭＳ Ｐゴシック" pitchFamily="34" charset="-128"/>
                <a:cs typeface="+mn-cs"/>
                <a:hlinkClick r:id="rId3"/>
              </a:rPr>
              <a:t>https://sfdora.org/resource/european-research-council-erc</a:t>
            </a:r>
            <a:r>
              <a:rPr lang="en-US" sz="1800" dirty="0" smtClean="0">
                <a:ea typeface="ＭＳ Ｐゴシック" pitchFamily="34" charset="-128"/>
                <a:cs typeface="+mn-cs"/>
                <a:hlinkClick r:id="rId3"/>
              </a:rPr>
              <a:t>/</a:t>
            </a:r>
            <a:endParaRPr lang="en-US" sz="1800" dirty="0" smtClean="0">
              <a:ea typeface="ＭＳ Ｐゴシック" pitchFamily="34" charset="-128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140"/>
                </a:solidFill>
                <a:ea typeface="ＭＳ Ｐゴシック" pitchFamily="34" charset="-128"/>
                <a:cs typeface="+mn-cs"/>
              </a:rPr>
              <a:t>ERC Work </a:t>
            </a:r>
            <a:r>
              <a:rPr lang="en-US" dirty="0" err="1" smtClean="0">
                <a:solidFill>
                  <a:srgbClr val="002140"/>
                </a:solidFill>
                <a:ea typeface="ＭＳ Ｐゴシック" pitchFamily="34" charset="-128"/>
                <a:cs typeface="+mn-cs"/>
              </a:rPr>
              <a:t>Programme</a:t>
            </a:r>
            <a:r>
              <a:rPr lang="en-US" dirty="0">
                <a:solidFill>
                  <a:srgbClr val="002140"/>
                </a:solidFill>
                <a:ea typeface="ＭＳ Ｐゴシック" pitchFamily="34" charset="-128"/>
                <a:cs typeface="+mn-cs"/>
              </a:rPr>
              <a:t> 2022:</a:t>
            </a:r>
            <a:r>
              <a:rPr lang="en-US" dirty="0">
                <a:ea typeface="ＭＳ Ｐゴシック" pitchFamily="34" charset="-128"/>
                <a:cs typeface="+mn-cs"/>
              </a:rPr>
              <a:t> </a:t>
            </a:r>
            <a:r>
              <a:rPr lang="en-US" dirty="0">
                <a:ea typeface="ＭＳ Ｐゴシック" pitchFamily="34" charset="-128"/>
                <a:cs typeface="+mn-cs"/>
                <a:hlinkClick r:id="rId4"/>
              </a:rPr>
              <a:t>https://</a:t>
            </a:r>
            <a:r>
              <a:rPr lang="en-US" dirty="0" smtClean="0">
                <a:ea typeface="ＭＳ Ｐゴシック" pitchFamily="34" charset="-128"/>
                <a:cs typeface="+mn-cs"/>
                <a:hlinkClick r:id="rId4"/>
              </a:rPr>
              <a:t>ec.europa.eu/info/funding-tenders/opportunities/docs/2021-2027/horizon/wp-call/2022/wp_horizon-erc-2022_en.pdf</a:t>
            </a:r>
            <a:endParaRPr lang="en-US" sz="1800" dirty="0">
              <a:ea typeface="ＭＳ Ｐゴシック" pitchFamily="34" charset="-128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2140"/>
                </a:solidFill>
              </a:rPr>
              <a:t>Process towards an agreement on reforming research assessment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ec.europa.eu/info/news/process-towards-agreement-reforming-research-assessment-2022-jan-18_en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ECDB6CD9-F0C4-48B3-BB06-3EB0C6FFEB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25277" y="4034360"/>
            <a:ext cx="6994012" cy="701391"/>
          </a:xfrm>
          <a:prstGeom prst="rect">
            <a:avLst/>
          </a:prstGeom>
        </p:spPr>
        <p:txBody>
          <a:bodyPr wrap="square" anchor="b" anchorCtr="0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None/>
              <a:defRPr sz="180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966788" indent="-5095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 sz="1600">
                <a:solidFill>
                  <a:srgbClr val="002140"/>
                </a:solidFill>
                <a:latin typeface="+mn-lt"/>
                <a:ea typeface="ＭＳ Ｐゴシック" charset="0"/>
              </a:defRPr>
            </a:lvl2pPr>
            <a:lvl3pPr marL="1309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Char char="•"/>
              <a:defRPr sz="1600">
                <a:solidFill>
                  <a:srgbClr val="002140"/>
                </a:solidFill>
                <a:latin typeface="+mn-lt"/>
                <a:ea typeface="ＭＳ Ｐゴシック" charset="0"/>
              </a:defRPr>
            </a:lvl3pPr>
            <a:lvl4pPr marL="1717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Arial" charset="0"/>
              <a:buChar char="–"/>
              <a:defRPr sz="1600">
                <a:solidFill>
                  <a:srgbClr val="002140"/>
                </a:solidFill>
                <a:latin typeface="+mn-lt"/>
                <a:ea typeface="ＭＳ Ｐゴシック" charset="0"/>
              </a:defRPr>
            </a:lvl4pPr>
            <a:lvl5pPr marL="21256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 sz="1600">
                <a:solidFill>
                  <a:srgbClr val="002140"/>
                </a:solidFill>
                <a:latin typeface="+mn-lt"/>
                <a:ea typeface="ＭＳ Ｐゴシック" charset="0"/>
              </a:defRPr>
            </a:lvl5pPr>
            <a:lvl6pPr marL="25828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>
                <a:solidFill>
                  <a:schemeClr val="tx2"/>
                </a:solidFill>
                <a:latin typeface="+mn-lt"/>
              </a:defRPr>
            </a:lvl6pPr>
            <a:lvl7pPr marL="30400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>
                <a:solidFill>
                  <a:schemeClr val="tx2"/>
                </a:solidFill>
                <a:latin typeface="+mn-lt"/>
              </a:defRPr>
            </a:lvl7pPr>
            <a:lvl8pPr marL="34972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>
                <a:solidFill>
                  <a:schemeClr val="tx2"/>
                </a:solidFill>
                <a:latin typeface="+mn-lt"/>
              </a:defRPr>
            </a:lvl8pPr>
            <a:lvl9pPr marL="39544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sz="1050" b="1" kern="0" dirty="0" smtClean="0">
                <a:solidFill>
                  <a:srgbClr val="002140"/>
                </a:solidFill>
              </a:rPr>
              <a:t>© European Union 2022</a:t>
            </a:r>
          </a:p>
          <a:p>
            <a:r>
              <a:rPr lang="en-US" sz="1050" kern="0" dirty="0" smtClean="0">
                <a:solidFill>
                  <a:srgbClr val="002140"/>
                </a:solidFill>
              </a:rPr>
              <a:t>Unless otherwise noted the reuse of this presentation is </a:t>
            </a:r>
            <a:r>
              <a:rPr lang="en-US" sz="1050" kern="0" dirty="0" err="1" smtClean="0">
                <a:solidFill>
                  <a:srgbClr val="002140"/>
                </a:solidFill>
              </a:rPr>
              <a:t>authorised</a:t>
            </a:r>
            <a:r>
              <a:rPr lang="en-US" sz="1050" kern="0" dirty="0" smtClean="0">
                <a:solidFill>
                  <a:srgbClr val="002140"/>
                </a:solidFill>
              </a:rPr>
              <a:t> under the </a:t>
            </a:r>
            <a:r>
              <a:rPr lang="en-US" sz="1050" kern="0" dirty="0" smtClean="0">
                <a:hlinkClick r:id="rId6"/>
              </a:rPr>
              <a:t>CC BY 4.0 </a:t>
            </a:r>
            <a:r>
              <a:rPr lang="en-US" sz="1050" kern="0" dirty="0" smtClean="0">
                <a:solidFill>
                  <a:srgbClr val="002140"/>
                </a:solidFill>
              </a:rPr>
              <a:t>license. For any use or reproduction of elements that are not owned by the EU, permission may need to be sought directly from the respective right holders.</a:t>
            </a:r>
            <a:endParaRPr lang="en-US" sz="1050" kern="0" dirty="0">
              <a:solidFill>
                <a:srgbClr val="00214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84" y="4016104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c-standard-presentation">
  <a:themeElements>
    <a:clrScheme name="Custom 1">
      <a:dk1>
        <a:srgbClr val="FE6600"/>
      </a:dk1>
      <a:lt1>
        <a:srgbClr val="FAF5F5"/>
      </a:lt1>
      <a:dk2>
        <a:srgbClr val="7F7F7E"/>
      </a:dk2>
      <a:lt2>
        <a:srgbClr val="E6E1DC"/>
      </a:lt2>
      <a:accent1>
        <a:srgbClr val="368ECA"/>
      </a:accent1>
      <a:accent2>
        <a:srgbClr val="AA225C"/>
      </a:accent2>
      <a:accent3>
        <a:srgbClr val="FCF9F9"/>
      </a:accent3>
      <a:accent4>
        <a:srgbClr val="3F3632"/>
      </a:accent4>
      <a:accent5>
        <a:srgbClr val="AEC6E1"/>
      </a:accent5>
      <a:accent6>
        <a:srgbClr val="9A1E53"/>
      </a:accent6>
      <a:hlink>
        <a:srgbClr val="FD5C03"/>
      </a:hlink>
      <a:folHlink>
        <a:srgbClr val="FD5C0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FF4100"/>
        </a:accent1>
        <a:accent2>
          <a:srgbClr val="FFD714"/>
        </a:accent2>
        <a:accent3>
          <a:srgbClr val="FCF9F9"/>
        </a:accent3>
        <a:accent4>
          <a:srgbClr val="3F3632"/>
        </a:accent4>
        <a:accent5>
          <a:srgbClr val="FFB0AA"/>
        </a:accent5>
        <a:accent6>
          <a:srgbClr val="E7C311"/>
        </a:accent6>
        <a:hlink>
          <a:srgbClr val="73003C"/>
        </a:hlink>
        <a:folHlink>
          <a:srgbClr val="141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368ECA"/>
        </a:accent1>
        <a:accent2>
          <a:srgbClr val="FFE24F"/>
        </a:accent2>
        <a:accent3>
          <a:srgbClr val="FCF9F9"/>
        </a:accent3>
        <a:accent4>
          <a:srgbClr val="3F3632"/>
        </a:accent4>
        <a:accent5>
          <a:srgbClr val="AEC6E1"/>
        </a:accent5>
        <a:accent6>
          <a:srgbClr val="E7CD47"/>
        </a:accent6>
        <a:hlink>
          <a:srgbClr val="73003C"/>
        </a:hlink>
        <a:folHlink>
          <a:srgbClr val="141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368ECA"/>
        </a:accent1>
        <a:accent2>
          <a:srgbClr val="AA225C"/>
        </a:accent2>
        <a:accent3>
          <a:srgbClr val="FCF9F9"/>
        </a:accent3>
        <a:accent4>
          <a:srgbClr val="3F3632"/>
        </a:accent4>
        <a:accent5>
          <a:srgbClr val="AEC6E1"/>
        </a:accent5>
        <a:accent6>
          <a:srgbClr val="9A1E53"/>
        </a:accent6>
        <a:hlink>
          <a:srgbClr val="00CC99"/>
        </a:hlink>
        <a:folHlink>
          <a:srgbClr val="FD5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1D3BACA020F44910F1AED8CD57EB7" ma:contentTypeVersion="0" ma:contentTypeDescription="Create a new document." ma:contentTypeScope="" ma:versionID="c34e085c206987cf3b54b2f498d99b8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3d8511ad036e7dc1264d009cc3008e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1C750F-8FA7-41BC-9820-F885E66506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7040FF-1FC6-4CBB-AC29-43ECC76B8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D40ED9-5925-4167-B408-0E297DCD131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36378</TotalTime>
  <Words>850</Words>
  <Application>Microsoft Office PowerPoint</Application>
  <PresentationFormat>On-screen Show (16:9)</PresentationFormat>
  <Paragraphs>84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Wingdings</vt:lpstr>
      <vt:lpstr>erc-standard-presentation</vt:lpstr>
      <vt:lpstr>PowerPoint Presentation</vt:lpstr>
      <vt:lpstr>The European Research Council – key features </vt:lpstr>
      <vt:lpstr>San Francisco Declaration on Research Assessment (DORA)</vt:lpstr>
      <vt:lpstr>DORA recommendations to funders</vt:lpstr>
      <vt:lpstr>ERC’s commitment - timeline</vt:lpstr>
      <vt:lpstr>Adherence to highest standards of research assessment </vt:lpstr>
      <vt:lpstr>Updated guidance on track record for applicants (WP 2022)</vt:lpstr>
      <vt:lpstr>Beyond DORA – ongoing reflections</vt:lpstr>
      <vt:lpstr>References </vt:lpstr>
      <vt:lpstr>PowerPoint Presentation</vt:lpstr>
    </vt:vector>
  </TitlesOfParts>
  <Manager>Fabio.VELARDO@ec.europa.eu</Manager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ERC presentation</dc:subject>
  <dc:creator>BAZZANI Elisa (ERCEA);Fabio.VELARDO@ec.europa.eu</dc:creator>
  <cp:lastModifiedBy>MEYER Dagmar (ERCEA)</cp:lastModifiedBy>
  <cp:revision>785</cp:revision>
  <cp:lastPrinted>2020-02-21T16:06:24Z</cp:lastPrinted>
  <dcterms:created xsi:type="dcterms:W3CDTF">2016-11-18T16:35:53Z</dcterms:created>
  <dcterms:modified xsi:type="dcterms:W3CDTF">2022-05-13T11:28:44Z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0x0101008E61D3BACA020F44910F1AED8CD57EB7</vt:lpwstr>
  </property>
</Properties>
</file>